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80" r:id="rId3"/>
    <p:sldId id="282" r:id="rId4"/>
    <p:sldId id="281" r:id="rId5"/>
    <p:sldId id="286" r:id="rId6"/>
    <p:sldId id="283" r:id="rId7"/>
    <p:sldId id="279" r:id="rId8"/>
    <p:sldId id="277" r:id="rId9"/>
    <p:sldId id="278" r:id="rId10"/>
    <p:sldId id="258" r:id="rId11"/>
    <p:sldId id="284" r:id="rId12"/>
    <p:sldId id="285" r:id="rId13"/>
    <p:sldId id="259" r:id="rId14"/>
    <p:sldId id="263" r:id="rId15"/>
    <p:sldId id="262" r:id="rId16"/>
    <p:sldId id="273" r:id="rId17"/>
    <p:sldId id="288" r:id="rId18"/>
    <p:sldId id="264" r:id="rId19"/>
    <p:sldId id="267" r:id="rId20"/>
    <p:sldId id="287" r:id="rId21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11" autoAdjust="0"/>
  </p:normalViewPr>
  <p:slideViewPr>
    <p:cSldViewPr>
      <p:cViewPr varScale="1">
        <p:scale>
          <a:sx n="123" d="100"/>
          <a:sy n="123" d="100"/>
        </p:scale>
        <p:origin x="684" y="9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61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A bit of Motivation and</a:t>
            </a:r>
            <a:br>
              <a:rPr lang="en-US" noProof="0" dirty="0"/>
            </a:br>
            <a:r>
              <a:rPr lang="en-US" noProof="0" dirty="0"/>
              <a:t>some hints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>
                <a:latin typeface="Arial" charset="0"/>
                <a:cs typeface="Arial" charset="0"/>
              </a:rPr>
              <a:t>What is TDD???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>
                <a:latin typeface="Arial" charset="0"/>
                <a:cs typeface="Arial" charset="0"/>
              </a:rPr>
              <a:t>Traditional tests = Quality Assurance Technique</a:t>
            </a:r>
          </a:p>
          <a:p>
            <a:pPr lvl="1" eaLnBrk="1" hangingPunct="1"/>
            <a:r>
              <a:rPr lang="en-US" altLang="da-DK" noProof="0" dirty="0">
                <a:latin typeface="Arial" charset="0"/>
                <a:cs typeface="Arial" charset="0"/>
              </a:rPr>
              <a:t>Success: </a:t>
            </a:r>
          </a:p>
          <a:p>
            <a:pPr lvl="2" eaLnBrk="1" hangingPunct="1"/>
            <a:r>
              <a:rPr lang="en-US" altLang="da-DK" noProof="0" dirty="0">
                <a:latin typeface="Arial" charset="0"/>
                <a:cs typeface="Arial" charset="0"/>
              </a:rPr>
              <a:t>Tests are constructed to catch defects</a:t>
            </a:r>
          </a:p>
          <a:p>
            <a:pPr eaLnBrk="1" hangingPunct="1"/>
            <a:endParaRPr lang="en-US" altLang="da-DK" noProof="0" dirty="0">
              <a:latin typeface="Arial" charset="0"/>
              <a:cs typeface="Arial" charset="0"/>
            </a:endParaRPr>
          </a:p>
          <a:p>
            <a:pPr eaLnBrk="1" hangingPunct="1"/>
            <a:endParaRPr lang="en-US" altLang="da-DK" noProof="0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da-DK" noProof="0" dirty="0">
                <a:latin typeface="Arial" charset="0"/>
                <a:cs typeface="Arial" charset="0"/>
              </a:rPr>
              <a:t>TDD tests = </a:t>
            </a:r>
            <a:r>
              <a:rPr lang="en-US" altLang="da-DK" b="1" i="1" noProof="0" dirty="0">
                <a:latin typeface="Arial" charset="0"/>
                <a:cs typeface="Arial" charset="0"/>
              </a:rPr>
              <a:t>Implementation Technique</a:t>
            </a:r>
          </a:p>
          <a:p>
            <a:pPr lvl="1" eaLnBrk="1" hangingPunct="1"/>
            <a:r>
              <a:rPr lang="en-US" altLang="da-DK" noProof="0" dirty="0">
                <a:latin typeface="Arial" charset="0"/>
                <a:cs typeface="Arial" charset="0"/>
              </a:rPr>
              <a:t>Success: test cases that </a:t>
            </a:r>
            <a:r>
              <a:rPr lang="en-US" altLang="da-DK" i="1" noProof="0" dirty="0">
                <a:latin typeface="Arial" charset="0"/>
                <a:cs typeface="Arial" charset="0"/>
              </a:rPr>
              <a:t>drive implementation</a:t>
            </a:r>
          </a:p>
          <a:p>
            <a:pPr lvl="1" eaLnBrk="1" hangingPunct="1"/>
            <a:r>
              <a:rPr lang="en-US" altLang="da-DK" noProof="0" dirty="0">
                <a:latin typeface="Arial" charset="0"/>
                <a:cs typeface="Arial" charset="0"/>
              </a:rPr>
              <a:t>Perhaps a few more to show absence of defects</a:t>
            </a:r>
          </a:p>
          <a:p>
            <a:pPr lvl="1" eaLnBrk="1" hangingPunct="1"/>
            <a:endParaRPr lang="en-US" altLang="da-DK" noProof="0" dirty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altLang="da-DK" noProof="0" dirty="0">
                <a:latin typeface="Arial" charset="0"/>
                <a:cs typeface="Arial" charset="0"/>
              </a:rPr>
              <a:t>Not a comprehensive quality assurance technique</a:t>
            </a:r>
          </a:p>
        </p:txBody>
      </p:sp>
      <p:sp>
        <p:nvSpPr>
          <p:cNvPr id="2" name="Rectangle 1"/>
          <p:cNvSpPr/>
          <p:nvPr/>
        </p:nvSpPr>
        <p:spPr>
          <a:xfrm>
            <a:off x="539751" y="3448579"/>
            <a:ext cx="7993063" cy="70432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2933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EFFFE-52B7-447A-A7C1-23D2D0CDF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 I Stop?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0F247-2816-B8B1-38FB-A11E66A8D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TDD of the Turn Handling in </a:t>
            </a:r>
            <a:r>
              <a:rPr lang="en-US" dirty="0" err="1"/>
              <a:t>HotStone</a:t>
            </a:r>
            <a:endParaRPr lang="en-US" dirty="0"/>
          </a:p>
          <a:p>
            <a:pPr lvl="1"/>
            <a:r>
              <a:rPr lang="en-US" dirty="0"/>
              <a:t>Test 1:	Given game, Findus is in turn		</a:t>
            </a:r>
            <a:r>
              <a:rPr lang="en-US" i="1" dirty="0"/>
              <a:t>Fake it</a:t>
            </a:r>
          </a:p>
          <a:p>
            <a:pPr lvl="1"/>
            <a:r>
              <a:rPr lang="en-US" dirty="0"/>
              <a:t>Test 2:	Given game, end turn, </a:t>
            </a:r>
            <a:r>
              <a:rPr lang="en-US" dirty="0" err="1"/>
              <a:t>Pedd</a:t>
            </a:r>
            <a:r>
              <a:rPr lang="en-US" dirty="0"/>
              <a:t>. in turn	</a:t>
            </a:r>
            <a:r>
              <a:rPr lang="en-US" i="1" dirty="0"/>
              <a:t>Triangulation</a:t>
            </a:r>
          </a:p>
          <a:p>
            <a:r>
              <a:rPr lang="en-US" i="1" dirty="0"/>
              <a:t>Exercise – Do I need?</a:t>
            </a:r>
          </a:p>
          <a:p>
            <a:pPr lvl="1"/>
            <a:r>
              <a:rPr lang="en-US" dirty="0"/>
              <a:t>Test 3:	Given game, 2x end turn, Findus in turn		?</a:t>
            </a:r>
          </a:p>
          <a:p>
            <a:pPr lvl="1"/>
            <a:r>
              <a:rPr lang="en-US" dirty="0"/>
              <a:t>Test 4:	3x end turn, </a:t>
            </a:r>
            <a:r>
              <a:rPr lang="en-US" dirty="0" err="1"/>
              <a:t>Pedd</a:t>
            </a:r>
            <a:r>
              <a:rPr lang="en-US" dirty="0"/>
              <a:t> in turn			?</a:t>
            </a:r>
          </a:p>
          <a:p>
            <a:pPr lvl="1"/>
            <a:r>
              <a:rPr lang="en-US" dirty="0"/>
              <a:t>Test 5:	4x end turn, Findus in turn			?</a:t>
            </a:r>
          </a:p>
          <a:p>
            <a:pPr lvl="1"/>
            <a:r>
              <a:rPr lang="en-US" dirty="0"/>
              <a:t>Test 17: 	16x end turn, Findus in turn			?</a:t>
            </a:r>
          </a:p>
          <a:p>
            <a:r>
              <a:rPr lang="en-US" i="1" dirty="0"/>
              <a:t>Exercise – Would it not be clever to do a test like</a:t>
            </a:r>
          </a:p>
          <a:p>
            <a:pPr lvl="1"/>
            <a:r>
              <a:rPr lang="en-US" dirty="0"/>
              <a:t>N from 1..100, </a:t>
            </a:r>
            <a:r>
              <a:rPr lang="en-US" dirty="0" err="1"/>
              <a:t>Nx</a:t>
            </a:r>
            <a:r>
              <a:rPr lang="en-US" dirty="0"/>
              <a:t> end turn; N%2==0 then Findus in turn	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FF442-EB2A-A600-6EA2-8A02776A8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13739-DE24-62F2-4D09-C34D11A05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B0056-E26B-CD64-073F-AEE638859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04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49AFD-9DED-268E-55D1-A8C68BF9C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 I Stop?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06365-730E-DB72-4636-8B23ABA42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test cases until the particular algorithm is complete and correct </a:t>
            </a:r>
            <a:r>
              <a:rPr lang="en-US" b="1" dirty="0"/>
              <a:t>and then stop!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 err="1"/>
              <a:t>Overtesting</a:t>
            </a:r>
            <a:r>
              <a:rPr lang="en-US" dirty="0"/>
              <a:t> is harmful</a:t>
            </a:r>
          </a:p>
          <a:p>
            <a:pPr lvl="1"/>
            <a:r>
              <a:rPr lang="en-US" dirty="0" err="1"/>
              <a:t>Overtesting</a:t>
            </a:r>
            <a:r>
              <a:rPr lang="en-US" dirty="0"/>
              <a:t> = same algorithmic production code is tested in numerous different test cases</a:t>
            </a:r>
          </a:p>
          <a:p>
            <a:pPr lvl="1"/>
            <a:r>
              <a:rPr lang="en-US" i="1" dirty="0"/>
              <a:t>Exercise: Why is that so, do you think?</a:t>
            </a:r>
          </a:p>
          <a:p>
            <a:pPr lvl="2"/>
            <a:r>
              <a:rPr lang="en-US" dirty="0"/>
              <a:t>Hint: consider that functional requirement changes a bit…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D9E87-8DFB-A2C8-0986-CFD94324F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BC0FF-B020-A007-1D35-30FEC9B10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60A30-B50A-569D-5D2F-6EA3C9F9A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E8D351-58E8-C766-08AF-F3A03242E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12" y="1744540"/>
            <a:ext cx="772477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579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Doing TDD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b="1" noProof="0" dirty="0">
                <a:latin typeface="Arial" charset="0"/>
                <a:cs typeface="Arial" charset="0"/>
              </a:rPr>
              <a:t>Evident Tests – </a:t>
            </a:r>
            <a:r>
              <a:rPr lang="en-US" altLang="da-DK" i="1" noProof="0" dirty="0">
                <a:latin typeface="Arial" charset="0"/>
                <a:cs typeface="Arial" charset="0"/>
              </a:rPr>
              <a:t>make tests easy to understand</a:t>
            </a:r>
            <a:endParaRPr lang="en-US" altLang="da-DK" b="1" noProof="0" dirty="0">
              <a:latin typeface="Arial" charset="0"/>
              <a:cs typeface="Arial" charset="0"/>
            </a:endParaRPr>
          </a:p>
          <a:p>
            <a:endParaRPr lang="en-US" altLang="da-DK" b="1" noProof="0" dirty="0">
              <a:latin typeface="Arial" charset="0"/>
              <a:cs typeface="Arial" charset="0"/>
            </a:endParaRPr>
          </a:p>
          <a:p>
            <a:endParaRPr lang="en-US" altLang="da-DK" b="1" noProof="0" dirty="0">
              <a:latin typeface="Arial" charset="0"/>
              <a:cs typeface="Arial" charset="0"/>
            </a:endParaRPr>
          </a:p>
          <a:p>
            <a:endParaRPr lang="en-US" altLang="da-DK" b="1" noProof="0" dirty="0">
              <a:latin typeface="Arial" charset="0"/>
              <a:cs typeface="Arial" charset="0"/>
            </a:endParaRPr>
          </a:p>
          <a:p>
            <a:endParaRPr lang="en-US" altLang="da-DK" b="1" noProof="0" dirty="0">
              <a:latin typeface="Arial" charset="0"/>
              <a:cs typeface="Arial" charset="0"/>
            </a:endParaRPr>
          </a:p>
          <a:p>
            <a:endParaRPr lang="en-US" altLang="da-DK" b="1" noProof="0" dirty="0">
              <a:latin typeface="Arial" charset="0"/>
              <a:cs typeface="Arial" charset="0"/>
            </a:endParaRPr>
          </a:p>
          <a:p>
            <a:r>
              <a:rPr lang="en-US" altLang="da-DK" noProof="0" dirty="0">
                <a:latin typeface="Arial" charset="0"/>
                <a:cs typeface="Arial" charset="0"/>
              </a:rPr>
              <a:t>Exercise: What is focus here?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Test that everything works? Or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Drive production code into existence?</a:t>
            </a:r>
          </a:p>
          <a:p>
            <a:r>
              <a:rPr lang="en-US" altLang="da-DK" dirty="0">
                <a:latin typeface="Arial" charset="0"/>
                <a:cs typeface="Arial" charset="0"/>
              </a:rPr>
              <a:t>And – is it Evident ?</a:t>
            </a:r>
            <a:endParaRPr lang="en-US" altLang="da-DK" noProof="0" dirty="0">
              <a:latin typeface="Arial" charset="0"/>
              <a:cs typeface="Arial" charset="0"/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8" y="1485900"/>
            <a:ext cx="7237412" cy="175845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A359550-E38B-E2EC-EBEE-A9687900F70C}"/>
              </a:ext>
            </a:extLst>
          </p:cNvPr>
          <p:cNvSpPr/>
          <p:nvPr/>
        </p:nvSpPr>
        <p:spPr>
          <a:xfrm>
            <a:off x="4495800" y="2781300"/>
            <a:ext cx="3886200" cy="533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Sorry – </a:t>
            </a:r>
            <a:r>
              <a:rPr lang="en-US" dirty="0" err="1"/>
              <a:t>AlphaCiv</a:t>
            </a:r>
            <a:r>
              <a:rPr lang="en-US" dirty="0"/>
              <a:t> example…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1140" y="3244356"/>
            <a:ext cx="2854848" cy="2396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505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Stable Test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</a:t>
            </a:r>
            <a:r>
              <a:rPr lang="en-US" i="1" noProof="0" dirty="0"/>
              <a:t>more</a:t>
            </a:r>
            <a:r>
              <a:rPr lang="en-US" noProof="0" dirty="0"/>
              <a:t> your testcases </a:t>
            </a:r>
            <a:r>
              <a:rPr lang="en-US" i="1" noProof="0" dirty="0"/>
              <a:t>only</a:t>
            </a:r>
            <a:r>
              <a:rPr lang="en-US" noProof="0" dirty="0"/>
              <a:t> use the given Game, Card, Hand interfaces…</a:t>
            </a:r>
          </a:p>
          <a:p>
            <a:r>
              <a:rPr lang="en-US" noProof="0" dirty="0"/>
              <a:t>The more </a:t>
            </a:r>
            <a:r>
              <a:rPr lang="en-US" i="1" noProof="0" dirty="0"/>
              <a:t>stable</a:t>
            </a:r>
            <a:r>
              <a:rPr lang="en-US" noProof="0" dirty="0"/>
              <a:t> your test cases will be against refactoring/changing inner data structures!</a:t>
            </a:r>
          </a:p>
          <a:p>
            <a:endParaRPr lang="en-US" noProof="0" dirty="0"/>
          </a:p>
          <a:p>
            <a:r>
              <a:rPr lang="en-US" noProof="0" dirty="0"/>
              <a:t>So</a:t>
            </a:r>
          </a:p>
          <a:p>
            <a:pPr lvl="1"/>
            <a:r>
              <a:rPr lang="en-US" noProof="0" dirty="0" err="1"/>
              <a:t>game.getCardInHa</a:t>
            </a:r>
            <a:r>
              <a:rPr lang="en-US" dirty="0" err="1"/>
              <a:t>nd</a:t>
            </a:r>
            <a:r>
              <a:rPr lang="en-US" noProof="0" dirty="0"/>
              <a:t>(</a:t>
            </a:r>
            <a:r>
              <a:rPr lang="en-US" dirty="0"/>
              <a:t>FINDUS, 1</a:t>
            </a:r>
            <a:r>
              <a:rPr lang="en-US" noProof="0" dirty="0"/>
              <a:t>)				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  <a:endParaRPr lang="en-US" noProof="0" dirty="0"/>
          </a:p>
          <a:p>
            <a:r>
              <a:rPr lang="en-US" noProof="0" dirty="0"/>
              <a:t>Never, ever things like</a:t>
            </a:r>
          </a:p>
          <a:p>
            <a:pPr lvl="1"/>
            <a:r>
              <a:rPr lang="en-US" noProof="0" dirty="0"/>
              <a:t>((</a:t>
            </a:r>
            <a:r>
              <a:rPr lang="en-US" noProof="0" dirty="0" err="1"/>
              <a:t>GameImpl</a:t>
            </a:r>
            <a:r>
              <a:rPr lang="en-US" noProof="0" dirty="0"/>
              <a:t>) game).</a:t>
            </a:r>
            <a:r>
              <a:rPr lang="en-US" noProof="0" dirty="0" err="1"/>
              <a:t>internalH</a:t>
            </a:r>
            <a:r>
              <a:rPr lang="en-US" dirty="0"/>
              <a:t>and</a:t>
            </a:r>
            <a:r>
              <a:rPr lang="en-US" noProof="0" dirty="0"/>
              <a:t>Array[0][1]		</a:t>
            </a:r>
            <a:r>
              <a:rPr lang="en-US" noProof="0" dirty="0">
                <a:sym typeface="Wingdings" panose="05000000000000000000" pitchFamily="2" charset="2"/>
              </a:rPr>
              <a:t></a:t>
            </a:r>
          </a:p>
          <a:p>
            <a:r>
              <a:rPr lang="en-US" dirty="0">
                <a:sym typeface="Wingdings" panose="05000000000000000000" pitchFamily="2" charset="2"/>
              </a:rPr>
              <a:t>Exercise: </a:t>
            </a:r>
            <a:r>
              <a:rPr lang="en-US" b="1" i="1" dirty="0">
                <a:sym typeface="Wingdings" panose="05000000000000000000" pitchFamily="2" charset="2"/>
              </a:rPr>
              <a:t>Why not?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90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Design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noProof="0" dirty="0"/>
              <a:t>Which data structure should I use?</a:t>
            </a:r>
          </a:p>
          <a:p>
            <a:pPr lvl="1"/>
            <a:r>
              <a:rPr lang="en-US" noProof="0" dirty="0"/>
              <a:t>Anyone you like</a:t>
            </a:r>
          </a:p>
          <a:p>
            <a:pPr lvl="2"/>
            <a:r>
              <a:rPr lang="en-US" noProof="0" dirty="0"/>
              <a:t>Arrays			Card[]</a:t>
            </a:r>
          </a:p>
          <a:p>
            <a:pPr lvl="2"/>
            <a:r>
              <a:rPr lang="en-US" dirty="0"/>
              <a:t>Lists			List&lt;Card&gt;</a:t>
            </a:r>
            <a:endParaRPr lang="en-US" noProof="0" dirty="0"/>
          </a:p>
          <a:p>
            <a:pPr lvl="2"/>
            <a:r>
              <a:rPr lang="en-US" noProof="0" dirty="0"/>
              <a:t>Maps			Map&lt;Player, Hero&gt;</a:t>
            </a:r>
          </a:p>
          <a:p>
            <a:endParaRPr lang="en-US" dirty="0"/>
          </a:p>
          <a:p>
            <a:r>
              <a:rPr lang="en-US" dirty="0"/>
              <a:t>As there ‘is two of everything’ you will likely combine</a:t>
            </a:r>
          </a:p>
          <a:p>
            <a:pPr lvl="1"/>
            <a:r>
              <a:rPr lang="en-US" dirty="0"/>
              <a:t>List of arrays, or maps of lists, or arrays of lists, or array of arrays, or … Ala </a:t>
            </a:r>
            <a:r>
              <a:rPr lang="en-US" i="1" dirty="0"/>
              <a:t>Map&lt;Player, List&lt;Card&gt;&gt;</a:t>
            </a:r>
          </a:p>
          <a:p>
            <a:r>
              <a:rPr lang="en-US" dirty="0"/>
              <a:t>If using arrays, remember ‘ordinal()’ of an Enum</a:t>
            </a:r>
          </a:p>
          <a:p>
            <a:pPr lvl="1"/>
            <a:r>
              <a:rPr lang="en-US" dirty="0" err="1"/>
              <a:t>Player.FINDUS.ordinal</a:t>
            </a:r>
            <a:r>
              <a:rPr lang="en-US" dirty="0"/>
              <a:t>() == 0</a:t>
            </a:r>
          </a:p>
          <a:p>
            <a:pPr lvl="2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096000" y="1333500"/>
            <a:ext cx="2819400" cy="1066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recommend, however, to avoid raw Java Arrays. Use the collection libraries.</a:t>
            </a:r>
            <a:endParaRPr lang="da-DK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45BD095-0965-C1DE-12B1-C7C82CCD8DC8}"/>
              </a:ext>
            </a:extLst>
          </p:cNvPr>
          <p:cNvCxnSpPr>
            <a:stCxn id="7" idx="1"/>
          </p:cNvCxnSpPr>
          <p:nvPr/>
        </p:nvCxnSpPr>
        <p:spPr>
          <a:xfrm flipH="1">
            <a:off x="5029200" y="1866900"/>
            <a:ext cx="1066800" cy="762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E13743F-1946-D10B-8289-8D1A984C51AC}"/>
              </a:ext>
            </a:extLst>
          </p:cNvPr>
          <p:cNvSpPr/>
          <p:nvPr/>
        </p:nvSpPr>
        <p:spPr>
          <a:xfrm>
            <a:off x="5943600" y="4838700"/>
            <a:ext cx="2971800" cy="710935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 the same thing,</a:t>
            </a:r>
            <a:br>
              <a:rPr lang="en-US" dirty="0"/>
            </a:br>
            <a:r>
              <a:rPr lang="en-US" dirty="0"/>
              <a:t> the same way</a:t>
            </a:r>
          </a:p>
        </p:txBody>
      </p:sp>
    </p:spTree>
    <p:extLst>
      <p:ext uri="{BB962C8B-B14F-4D97-AF65-F5344CB8AC3E}">
        <p14:creationId xmlns:p14="http://schemas.microsoft.com/office/powerpoint/2010/main" val="1736308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A3059-A8D0-E3C0-0BEC-BAF38E5DE4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41DF7-192C-4EC2-1129-D14DA825B5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Who has access to mutation?</a:t>
            </a:r>
          </a:p>
          <a:p>
            <a:r>
              <a:rPr lang="en-US" dirty="0"/>
              <a:t>Answer: Only Game, it handles the rules of the game…</a:t>
            </a:r>
          </a:p>
        </p:txBody>
      </p:sp>
    </p:spTree>
    <p:extLst>
      <p:ext uri="{BB962C8B-B14F-4D97-AF65-F5344CB8AC3E}">
        <p14:creationId xmlns:p14="http://schemas.microsoft.com/office/powerpoint/2010/main" val="32687944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16F74-EEB8-C6C0-8BD5-B12D4333B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SideBar</a:t>
            </a:r>
            <a:r>
              <a:rPr lang="en-US" dirty="0"/>
              <a:t>: For Python People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9E2E-8CA0-D9F5-D487-B5673CB2C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is a type-safe language, meaning </a:t>
            </a:r>
            <a:r>
              <a:rPr lang="en-US" b="1" dirty="0"/>
              <a:t>types are checked</a:t>
            </a:r>
          </a:p>
          <a:p>
            <a:pPr lvl="1"/>
            <a:r>
              <a:rPr lang="en-US" dirty="0"/>
              <a:t>If an object is of type ‘Card’</a:t>
            </a:r>
            <a:br>
              <a:rPr lang="en-US" dirty="0"/>
            </a:br>
            <a:r>
              <a:rPr lang="en-US" dirty="0"/>
              <a:t>only the methods mentioned</a:t>
            </a:r>
            <a:br>
              <a:rPr lang="en-US" dirty="0"/>
            </a:br>
            <a:r>
              <a:rPr lang="en-US" dirty="0"/>
              <a:t>in that type can be called</a:t>
            </a:r>
          </a:p>
          <a:p>
            <a:pPr lvl="2"/>
            <a:r>
              <a:rPr lang="en-US" dirty="0"/>
              <a:t>If you call other methods;</a:t>
            </a:r>
            <a:br>
              <a:rPr lang="en-US" dirty="0"/>
            </a:br>
            <a:r>
              <a:rPr lang="en-US" dirty="0"/>
              <a:t>the compiler will refuse!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(Even if the underlying</a:t>
            </a:r>
            <a:br>
              <a:rPr lang="en-US" dirty="0"/>
            </a:br>
            <a:r>
              <a:rPr lang="en-US" dirty="0"/>
              <a:t>object really </a:t>
            </a:r>
            <a:r>
              <a:rPr lang="en-US" i="1"/>
              <a:t>does</a:t>
            </a:r>
            <a:r>
              <a:rPr lang="en-US"/>
              <a:t> implement</a:t>
            </a:r>
            <a:br>
              <a:rPr lang="en-US"/>
            </a:br>
            <a:r>
              <a:rPr lang="en-US"/>
              <a:t>that method.)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9CC8F-A2C7-2DCD-2861-8477684E9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59954-0778-875B-8975-9A99830F0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B7C94-F95B-9B3B-74B1-E0F16E438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D7832C-72BF-5270-D746-8286A67D53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1714500"/>
            <a:ext cx="4182059" cy="32770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997EFD5-9EA5-F516-49E9-66C9B6E4C2F5}"/>
              </a:ext>
            </a:extLst>
          </p:cNvPr>
          <p:cNvSpPr/>
          <p:nvPr/>
        </p:nvSpPr>
        <p:spPr>
          <a:xfrm>
            <a:off x="4343400" y="3459285"/>
            <a:ext cx="3429000" cy="228600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12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Those ‘read-only’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I stated that </a:t>
            </a:r>
            <a:r>
              <a:rPr lang="en-US" i="1" noProof="0" dirty="0"/>
              <a:t>try to keep Card, Hero as read only interfaces</a:t>
            </a:r>
          </a:p>
          <a:p>
            <a:pPr lvl="1"/>
            <a:r>
              <a:rPr lang="en-US" i="1" dirty="0"/>
              <a:t>That is, they only have </a:t>
            </a:r>
            <a:r>
              <a:rPr lang="en-US" i="1" dirty="0" err="1"/>
              <a:t>accessor</a:t>
            </a:r>
            <a:r>
              <a:rPr lang="en-US" i="1" dirty="0"/>
              <a:t> methods, no </a:t>
            </a:r>
            <a:r>
              <a:rPr lang="en-US" i="1" dirty="0" err="1"/>
              <a:t>mutator</a:t>
            </a:r>
            <a:r>
              <a:rPr lang="en-US" i="1" dirty="0"/>
              <a:t> methods</a:t>
            </a:r>
          </a:p>
          <a:p>
            <a:pPr lvl="2"/>
            <a:r>
              <a:rPr lang="en-US" i="1" noProof="0" dirty="0"/>
              <a:t>Only ‘</a:t>
            </a:r>
            <a:r>
              <a:rPr lang="en-US" i="1" noProof="0" dirty="0" err="1"/>
              <a:t>getX</a:t>
            </a:r>
            <a:r>
              <a:rPr lang="en-US" i="1" noProof="0" dirty="0"/>
              <a:t>()’, never a ‘</a:t>
            </a:r>
            <a:r>
              <a:rPr lang="en-US" i="1" noProof="0" dirty="0" err="1"/>
              <a:t>setX</a:t>
            </a:r>
            <a:r>
              <a:rPr lang="en-US" i="1" noProof="0" dirty="0"/>
              <a:t>(</a:t>
            </a:r>
            <a:r>
              <a:rPr lang="en-US" i="1" noProof="0" dirty="0" err="1"/>
              <a:t>int</a:t>
            </a:r>
            <a:r>
              <a:rPr lang="en-US" i="1" noProof="0" dirty="0"/>
              <a:t> </a:t>
            </a:r>
            <a:r>
              <a:rPr lang="en-US" i="1" noProof="0" dirty="0" err="1"/>
              <a:t>newValue</a:t>
            </a:r>
            <a:r>
              <a:rPr lang="en-US" i="1" noProof="0" dirty="0"/>
              <a:t>)’ </a:t>
            </a:r>
          </a:p>
          <a:p>
            <a:r>
              <a:rPr lang="en-US" i="1" noProof="0" dirty="0"/>
              <a:t>Why?</a:t>
            </a:r>
          </a:p>
          <a:p>
            <a:pPr lvl="1"/>
            <a:r>
              <a:rPr lang="en-US" noProof="0" dirty="0"/>
              <a:t>Actually it is the ‘Facade’ pattern which we will return to later, but</a:t>
            </a:r>
          </a:p>
          <a:p>
            <a:pPr lvl="1"/>
            <a:r>
              <a:rPr lang="en-US" dirty="0"/>
              <a:t>Main point:</a:t>
            </a:r>
          </a:p>
          <a:p>
            <a:pPr lvl="2"/>
            <a:r>
              <a:rPr lang="en-US" noProof="0" dirty="0" err="1"/>
              <a:t>game.getHero</a:t>
            </a:r>
            <a:r>
              <a:rPr lang="en-US" noProof="0" dirty="0"/>
              <a:t>(</a:t>
            </a:r>
            <a:r>
              <a:rPr lang="en-US" noProof="0" dirty="0" err="1"/>
              <a:t>Peddersen</a:t>
            </a:r>
            <a:r>
              <a:rPr lang="en-US" noProof="0" dirty="0"/>
              <a:t>).</a:t>
            </a:r>
            <a:r>
              <a:rPr lang="en-US" noProof="0" dirty="0" err="1"/>
              <a:t>addToHealth</a:t>
            </a:r>
            <a:r>
              <a:rPr lang="en-US" noProof="0" dirty="0"/>
              <a:t>(1000);</a:t>
            </a:r>
          </a:p>
          <a:p>
            <a:pPr lvl="2"/>
            <a:r>
              <a:rPr lang="en-US" i="1" noProof="0" dirty="0"/>
              <a:t>is not obeying the r</a:t>
            </a:r>
            <a:r>
              <a:rPr lang="en-US" i="1" dirty="0"/>
              <a:t>ules of the game and must be guarded against!</a:t>
            </a:r>
            <a:endParaRPr lang="en-US" i="1" noProof="0" dirty="0"/>
          </a:p>
          <a:p>
            <a:r>
              <a:rPr lang="en-US" noProof="0" dirty="0"/>
              <a:t>How?</a:t>
            </a:r>
          </a:p>
          <a:p>
            <a:pPr lvl="1"/>
            <a:r>
              <a:rPr lang="en-US" dirty="0"/>
              <a:t>(next slide, please)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72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81C10-ADF2-B25E-49F2-14023787B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Internal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0E68D-55D1-28F9-DABE-4F4464DEA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Card and Hero should be </a:t>
            </a:r>
            <a:r>
              <a:rPr lang="en-US" i="1" dirty="0"/>
              <a:t>read-only interfaces</a:t>
            </a:r>
          </a:p>
          <a:p>
            <a:r>
              <a:rPr lang="en-US" dirty="0"/>
              <a:t>Then how can Game every change, say, hero mana left?</a:t>
            </a:r>
          </a:p>
          <a:p>
            <a:r>
              <a:rPr lang="en-US" dirty="0"/>
              <a:t>Solution for now:</a:t>
            </a:r>
          </a:p>
          <a:p>
            <a:pPr lvl="1"/>
            <a:r>
              <a:rPr lang="en-US" dirty="0"/>
              <a:t>A) Add mutators to the </a:t>
            </a:r>
            <a:r>
              <a:rPr lang="en-US" b="1" dirty="0"/>
              <a:t>implementing</a:t>
            </a:r>
            <a:r>
              <a:rPr lang="en-US" dirty="0"/>
              <a:t> classes</a:t>
            </a:r>
          </a:p>
          <a:p>
            <a:pPr lvl="2"/>
            <a:r>
              <a:rPr lang="en-US" dirty="0" err="1"/>
              <a:t>StandardHero</a:t>
            </a:r>
            <a:r>
              <a:rPr lang="en-US" dirty="0"/>
              <a:t>::</a:t>
            </a:r>
            <a:r>
              <a:rPr lang="en-US" dirty="0" err="1"/>
              <a:t>reduceManaLeft</a:t>
            </a:r>
            <a:r>
              <a:rPr lang="en-US" dirty="0"/>
              <a:t>(int </a:t>
            </a:r>
            <a:r>
              <a:rPr lang="en-US" dirty="0" err="1"/>
              <a:t>byValue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B) In Game </a:t>
            </a:r>
            <a:r>
              <a:rPr lang="en-US" i="1" dirty="0"/>
              <a:t>either</a:t>
            </a:r>
          </a:p>
          <a:p>
            <a:pPr lvl="2"/>
            <a:r>
              <a:rPr lang="en-US" dirty="0"/>
              <a:t>Declare by concrete type</a:t>
            </a:r>
          </a:p>
          <a:p>
            <a:pPr lvl="3"/>
            <a:r>
              <a:rPr lang="en-US" dirty="0"/>
              <a:t>List&lt;</a:t>
            </a:r>
            <a:r>
              <a:rPr lang="en-US" dirty="0" err="1"/>
              <a:t>StandardHero</a:t>
            </a:r>
            <a:r>
              <a:rPr lang="en-US" dirty="0"/>
              <a:t>&gt; </a:t>
            </a:r>
            <a:r>
              <a:rPr lang="en-US" dirty="0" err="1"/>
              <a:t>theHeros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Or, Use casts when needed</a:t>
            </a:r>
          </a:p>
          <a:p>
            <a:pPr lvl="3"/>
            <a:r>
              <a:rPr lang="en-US" dirty="0" err="1"/>
              <a:t>StandardHero</a:t>
            </a:r>
            <a:r>
              <a:rPr lang="en-US" dirty="0"/>
              <a:t> hero = (</a:t>
            </a:r>
            <a:r>
              <a:rPr lang="en-US" dirty="0" err="1"/>
              <a:t>StandardHero</a:t>
            </a:r>
            <a:r>
              <a:rPr lang="en-US" dirty="0"/>
              <a:t>) </a:t>
            </a:r>
            <a:r>
              <a:rPr lang="en-US" dirty="0" err="1"/>
              <a:t>getHero</a:t>
            </a:r>
            <a:r>
              <a:rPr lang="en-US" dirty="0"/>
              <a:t>(FINDUS);</a:t>
            </a:r>
          </a:p>
          <a:p>
            <a:r>
              <a:rPr lang="en-US" dirty="0"/>
              <a:t>Why is this OK?</a:t>
            </a:r>
          </a:p>
          <a:p>
            <a:pPr lvl="1"/>
            <a:r>
              <a:rPr lang="en-US" dirty="0"/>
              <a:t>Well – Game is responsible for mutations and know concrete type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41BF9-189D-73BB-4052-F3CE40A63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A32A1-2F17-30DB-2261-6AEAC0877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6CA35-D6C6-B881-A21D-9F279E942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0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7212B-ED2E-1A72-16E5-F470B0953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TDD?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0FCC1-1FAB-33E8-F244-6EEB3B007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“TDD seems very slow, I need to write all those tests which takes a lot of time, instead of writing production code?”</a:t>
            </a:r>
          </a:p>
          <a:p>
            <a:r>
              <a:rPr lang="en-US" dirty="0"/>
              <a:t>Yeah… But – your productivity keeps nearly constant 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F8E33-AAA5-6CC0-3193-263DAEA06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12830-54D3-6B9C-3E90-B5977EFB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145E6-E681-8566-B060-287C3AC57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140DDE0-4CC3-9F88-1704-6423C79B2D4D}"/>
              </a:ext>
            </a:extLst>
          </p:cNvPr>
          <p:cNvCxnSpPr/>
          <p:nvPr/>
        </p:nvCxnSpPr>
        <p:spPr>
          <a:xfrm>
            <a:off x="838200" y="4914900"/>
            <a:ext cx="7620000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209D888-9514-309E-AFA9-F477703E2BDA}"/>
              </a:ext>
            </a:extLst>
          </p:cNvPr>
          <p:cNvCxnSpPr>
            <a:cxnSpLocks/>
          </p:cNvCxnSpPr>
          <p:nvPr/>
        </p:nvCxnSpPr>
        <p:spPr>
          <a:xfrm flipV="1">
            <a:off x="1066800" y="3238500"/>
            <a:ext cx="0" cy="19050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16146EE-2708-7F56-4AF2-842FF0432466}"/>
              </a:ext>
            </a:extLst>
          </p:cNvPr>
          <p:cNvSpPr/>
          <p:nvPr/>
        </p:nvSpPr>
        <p:spPr>
          <a:xfrm>
            <a:off x="76200" y="2730503"/>
            <a:ext cx="4572000" cy="304796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Productivity = ‘Correct lines of code per hour’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83D155E-A8C7-519B-3D8A-F7E08F38FBCF}"/>
              </a:ext>
            </a:extLst>
          </p:cNvPr>
          <p:cNvSpPr/>
          <p:nvPr/>
        </p:nvSpPr>
        <p:spPr>
          <a:xfrm>
            <a:off x="6553206" y="5069612"/>
            <a:ext cx="1523994" cy="304271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Time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7692C8E-8550-BAC2-9FF5-C2853A14B323}"/>
              </a:ext>
            </a:extLst>
          </p:cNvPr>
          <p:cNvSpPr/>
          <p:nvPr/>
        </p:nvSpPr>
        <p:spPr>
          <a:xfrm>
            <a:off x="800100" y="3535686"/>
            <a:ext cx="6013938" cy="1258995"/>
          </a:xfrm>
          <a:custGeom>
            <a:avLst/>
            <a:gdLst>
              <a:gd name="connsiteX0" fmla="*/ 0 w 6013938"/>
              <a:gd name="connsiteY0" fmla="*/ 7614 h 1258995"/>
              <a:gd name="connsiteX1" fmla="*/ 773723 w 6013938"/>
              <a:gd name="connsiteY1" fmla="*/ 7614 h 1258995"/>
              <a:gd name="connsiteX2" fmla="*/ 1556238 w 6013938"/>
              <a:gd name="connsiteY2" fmla="*/ 86745 h 1258995"/>
              <a:gd name="connsiteX3" fmla="*/ 2620108 w 6013938"/>
              <a:gd name="connsiteY3" fmla="*/ 315345 h 1258995"/>
              <a:gd name="connsiteX4" fmla="*/ 3552092 w 6013938"/>
              <a:gd name="connsiteY4" fmla="*/ 763752 h 1258995"/>
              <a:gd name="connsiteX5" fmla="*/ 4536831 w 6013938"/>
              <a:gd name="connsiteY5" fmla="*/ 1203368 h 1258995"/>
              <a:gd name="connsiteX6" fmla="*/ 5336931 w 6013938"/>
              <a:gd name="connsiteY6" fmla="*/ 1256122 h 1258995"/>
              <a:gd name="connsiteX7" fmla="*/ 6013938 w 6013938"/>
              <a:gd name="connsiteY7" fmla="*/ 1247329 h 1258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13938" h="1258995">
                <a:moveTo>
                  <a:pt x="0" y="7614"/>
                </a:moveTo>
                <a:cubicBezTo>
                  <a:pt x="257175" y="1019"/>
                  <a:pt x="514350" y="-5575"/>
                  <a:pt x="773723" y="7614"/>
                </a:cubicBezTo>
                <a:cubicBezTo>
                  <a:pt x="1033096" y="20803"/>
                  <a:pt x="1248507" y="35457"/>
                  <a:pt x="1556238" y="86745"/>
                </a:cubicBezTo>
                <a:cubicBezTo>
                  <a:pt x="1863969" y="138033"/>
                  <a:pt x="2287466" y="202511"/>
                  <a:pt x="2620108" y="315345"/>
                </a:cubicBezTo>
                <a:cubicBezTo>
                  <a:pt x="2952750" y="428180"/>
                  <a:pt x="3232638" y="615748"/>
                  <a:pt x="3552092" y="763752"/>
                </a:cubicBezTo>
                <a:cubicBezTo>
                  <a:pt x="3871546" y="911756"/>
                  <a:pt x="4239358" y="1121306"/>
                  <a:pt x="4536831" y="1203368"/>
                </a:cubicBezTo>
                <a:cubicBezTo>
                  <a:pt x="4834304" y="1285430"/>
                  <a:pt x="5090747" y="1248795"/>
                  <a:pt x="5336931" y="1256122"/>
                </a:cubicBezTo>
                <a:cubicBezTo>
                  <a:pt x="5583115" y="1263449"/>
                  <a:pt x="5798526" y="1255389"/>
                  <a:pt x="6013938" y="1247329"/>
                </a:cubicBezTo>
              </a:path>
            </a:pathLst>
          </a:cu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7A68FF3-64E3-0EFA-5DFD-E5879C0C5627}"/>
              </a:ext>
            </a:extLst>
          </p:cNvPr>
          <p:cNvSpPr/>
          <p:nvPr/>
        </p:nvSpPr>
        <p:spPr>
          <a:xfrm>
            <a:off x="826477" y="3909646"/>
            <a:ext cx="5987561" cy="90854"/>
          </a:xfrm>
          <a:custGeom>
            <a:avLst/>
            <a:gdLst>
              <a:gd name="connsiteX0" fmla="*/ 0 w 5961185"/>
              <a:gd name="connsiteY0" fmla="*/ 0 h 17585"/>
              <a:gd name="connsiteX1" fmla="*/ 1362808 w 5961185"/>
              <a:gd name="connsiteY1" fmla="*/ 0 h 17585"/>
              <a:gd name="connsiteX2" fmla="*/ 5961185 w 5961185"/>
              <a:gd name="connsiteY2" fmla="*/ 17585 h 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61185" h="17585">
                <a:moveTo>
                  <a:pt x="0" y="0"/>
                </a:moveTo>
                <a:lnTo>
                  <a:pt x="1362808" y="0"/>
                </a:lnTo>
                <a:lnTo>
                  <a:pt x="5961185" y="17585"/>
                </a:lnTo>
              </a:path>
            </a:pathLst>
          </a:cu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B66416A-1963-608B-D79C-4C85C2DFD3B0}"/>
              </a:ext>
            </a:extLst>
          </p:cNvPr>
          <p:cNvSpPr/>
          <p:nvPr/>
        </p:nvSpPr>
        <p:spPr>
          <a:xfrm>
            <a:off x="6808176" y="3523569"/>
            <a:ext cx="1752600" cy="372848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With tests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AF816D0-1833-5A1C-C115-0021EA38D7DB}"/>
              </a:ext>
            </a:extLst>
          </p:cNvPr>
          <p:cNvSpPr/>
          <p:nvPr/>
        </p:nvSpPr>
        <p:spPr>
          <a:xfrm>
            <a:off x="6874119" y="4304232"/>
            <a:ext cx="1752600" cy="37284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Without tests</a:t>
            </a:r>
          </a:p>
        </p:txBody>
      </p:sp>
    </p:spTree>
    <p:extLst>
      <p:ext uri="{BB962C8B-B14F-4D97-AF65-F5344CB8AC3E}">
        <p14:creationId xmlns:p14="http://schemas.microsoft.com/office/powerpoint/2010/main" val="7137341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Actually…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 We can find a better solution for this</a:t>
            </a:r>
          </a:p>
          <a:p>
            <a:pPr lvl="1"/>
            <a:r>
              <a:rPr lang="en-US" dirty="0"/>
              <a:t>“</a:t>
            </a:r>
            <a:r>
              <a:rPr lang="en-US"/>
              <a:t>Private interfaces”</a:t>
            </a:r>
            <a:endParaRPr lang="en-US" dirty="0"/>
          </a:p>
          <a:p>
            <a:endParaRPr lang="en-US" dirty="0"/>
          </a:p>
          <a:p>
            <a:r>
              <a:rPr lang="en-US" dirty="0"/>
              <a:t>We will come back to this point later…</a:t>
            </a:r>
          </a:p>
          <a:p>
            <a:endParaRPr lang="en-US" dirty="0"/>
          </a:p>
          <a:p>
            <a:r>
              <a:rPr lang="en-US" i="1" dirty="0"/>
              <a:t>SWEA is a course where it is good to know everything in advance</a:t>
            </a:r>
          </a:p>
          <a:p>
            <a:pPr lvl="1"/>
            <a:r>
              <a:rPr lang="en-US" i="1" dirty="0"/>
              <a:t>But that is not how learning works, right?</a:t>
            </a:r>
            <a:endParaRPr lang="da-DK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29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7212B-ED2E-1A72-16E5-F470B0953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0FCC1-1FAB-33E8-F244-6EEB3B007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are employed in a company with little Automated Test tradition… Manual tests…</a:t>
            </a:r>
          </a:p>
          <a:p>
            <a:r>
              <a:rPr lang="en-US" dirty="0"/>
              <a:t>What happens here       ? And what happens next?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F8E33-AAA5-6CC0-3193-263DAEA06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12830-54D3-6B9C-3E90-B5977EFB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145E6-E681-8566-B060-287C3AC57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140DDE0-4CC3-9F88-1704-6423C79B2D4D}"/>
              </a:ext>
            </a:extLst>
          </p:cNvPr>
          <p:cNvCxnSpPr/>
          <p:nvPr/>
        </p:nvCxnSpPr>
        <p:spPr>
          <a:xfrm>
            <a:off x="838200" y="4914900"/>
            <a:ext cx="7620000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209D888-9514-309E-AFA9-F477703E2BDA}"/>
              </a:ext>
            </a:extLst>
          </p:cNvPr>
          <p:cNvCxnSpPr>
            <a:cxnSpLocks/>
          </p:cNvCxnSpPr>
          <p:nvPr/>
        </p:nvCxnSpPr>
        <p:spPr>
          <a:xfrm flipV="1">
            <a:off x="1066800" y="3238500"/>
            <a:ext cx="0" cy="19050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16146EE-2708-7F56-4AF2-842FF0432466}"/>
              </a:ext>
            </a:extLst>
          </p:cNvPr>
          <p:cNvSpPr/>
          <p:nvPr/>
        </p:nvSpPr>
        <p:spPr>
          <a:xfrm>
            <a:off x="76200" y="2730503"/>
            <a:ext cx="4572000" cy="304796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Productivity = ‘Correct lines of code per hour’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83D155E-A8C7-519B-3D8A-F7E08F38FBCF}"/>
              </a:ext>
            </a:extLst>
          </p:cNvPr>
          <p:cNvSpPr/>
          <p:nvPr/>
        </p:nvSpPr>
        <p:spPr>
          <a:xfrm>
            <a:off x="6553206" y="5069612"/>
            <a:ext cx="1523994" cy="304271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Time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7692C8E-8550-BAC2-9FF5-C2853A14B323}"/>
              </a:ext>
            </a:extLst>
          </p:cNvPr>
          <p:cNvSpPr/>
          <p:nvPr/>
        </p:nvSpPr>
        <p:spPr>
          <a:xfrm>
            <a:off x="800100" y="3535686"/>
            <a:ext cx="6013938" cy="1258995"/>
          </a:xfrm>
          <a:custGeom>
            <a:avLst/>
            <a:gdLst>
              <a:gd name="connsiteX0" fmla="*/ 0 w 6013938"/>
              <a:gd name="connsiteY0" fmla="*/ 7614 h 1258995"/>
              <a:gd name="connsiteX1" fmla="*/ 773723 w 6013938"/>
              <a:gd name="connsiteY1" fmla="*/ 7614 h 1258995"/>
              <a:gd name="connsiteX2" fmla="*/ 1556238 w 6013938"/>
              <a:gd name="connsiteY2" fmla="*/ 86745 h 1258995"/>
              <a:gd name="connsiteX3" fmla="*/ 2620108 w 6013938"/>
              <a:gd name="connsiteY3" fmla="*/ 315345 h 1258995"/>
              <a:gd name="connsiteX4" fmla="*/ 3552092 w 6013938"/>
              <a:gd name="connsiteY4" fmla="*/ 763752 h 1258995"/>
              <a:gd name="connsiteX5" fmla="*/ 4536831 w 6013938"/>
              <a:gd name="connsiteY5" fmla="*/ 1203368 h 1258995"/>
              <a:gd name="connsiteX6" fmla="*/ 5336931 w 6013938"/>
              <a:gd name="connsiteY6" fmla="*/ 1256122 h 1258995"/>
              <a:gd name="connsiteX7" fmla="*/ 6013938 w 6013938"/>
              <a:gd name="connsiteY7" fmla="*/ 1247329 h 1258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13938" h="1258995">
                <a:moveTo>
                  <a:pt x="0" y="7614"/>
                </a:moveTo>
                <a:cubicBezTo>
                  <a:pt x="257175" y="1019"/>
                  <a:pt x="514350" y="-5575"/>
                  <a:pt x="773723" y="7614"/>
                </a:cubicBezTo>
                <a:cubicBezTo>
                  <a:pt x="1033096" y="20803"/>
                  <a:pt x="1248507" y="35457"/>
                  <a:pt x="1556238" y="86745"/>
                </a:cubicBezTo>
                <a:cubicBezTo>
                  <a:pt x="1863969" y="138033"/>
                  <a:pt x="2287466" y="202511"/>
                  <a:pt x="2620108" y="315345"/>
                </a:cubicBezTo>
                <a:cubicBezTo>
                  <a:pt x="2952750" y="428180"/>
                  <a:pt x="3232638" y="615748"/>
                  <a:pt x="3552092" y="763752"/>
                </a:cubicBezTo>
                <a:cubicBezTo>
                  <a:pt x="3871546" y="911756"/>
                  <a:pt x="4239358" y="1121306"/>
                  <a:pt x="4536831" y="1203368"/>
                </a:cubicBezTo>
                <a:cubicBezTo>
                  <a:pt x="4834304" y="1285430"/>
                  <a:pt x="5090747" y="1248795"/>
                  <a:pt x="5336931" y="1256122"/>
                </a:cubicBezTo>
                <a:cubicBezTo>
                  <a:pt x="5583115" y="1263449"/>
                  <a:pt x="5798526" y="1255389"/>
                  <a:pt x="6013938" y="1247329"/>
                </a:cubicBezTo>
              </a:path>
            </a:pathLst>
          </a:cu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AF816D0-1833-5A1C-C115-0021EA38D7DB}"/>
              </a:ext>
            </a:extLst>
          </p:cNvPr>
          <p:cNvSpPr/>
          <p:nvPr/>
        </p:nvSpPr>
        <p:spPr>
          <a:xfrm>
            <a:off x="6874119" y="4304232"/>
            <a:ext cx="1752600" cy="37284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Without tests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8C9F0B-5188-59F5-E2F2-547D67E670BF}"/>
              </a:ext>
            </a:extLst>
          </p:cNvPr>
          <p:cNvSpPr/>
          <p:nvPr/>
        </p:nvSpPr>
        <p:spPr>
          <a:xfrm>
            <a:off x="5181600" y="4577920"/>
            <a:ext cx="304798" cy="26078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E0D50B2-55BE-BFD5-52BB-983C95CBE1C8}"/>
              </a:ext>
            </a:extLst>
          </p:cNvPr>
          <p:cNvSpPr/>
          <p:nvPr/>
        </p:nvSpPr>
        <p:spPr>
          <a:xfrm>
            <a:off x="3581400" y="1866900"/>
            <a:ext cx="304800" cy="304796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4F62BC6-AEC1-FE33-748F-8C0D1F79E9F9}"/>
              </a:ext>
            </a:extLst>
          </p:cNvPr>
          <p:cNvCxnSpPr/>
          <p:nvPr/>
        </p:nvCxnSpPr>
        <p:spPr>
          <a:xfrm>
            <a:off x="2590800" y="4686300"/>
            <a:ext cx="0" cy="475819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F26AAF7-05B7-3EEC-C2B2-93D684AB4EF1}"/>
              </a:ext>
            </a:extLst>
          </p:cNvPr>
          <p:cNvCxnSpPr/>
          <p:nvPr/>
        </p:nvCxnSpPr>
        <p:spPr>
          <a:xfrm>
            <a:off x="4419600" y="4686300"/>
            <a:ext cx="0" cy="475819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0883B9F-E58A-7E3C-003E-213451C07D61}"/>
              </a:ext>
            </a:extLst>
          </p:cNvPr>
          <p:cNvSpPr/>
          <p:nvPr/>
        </p:nvSpPr>
        <p:spPr>
          <a:xfrm>
            <a:off x="2101363" y="4381501"/>
            <a:ext cx="1022837" cy="260780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Year 1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3E9E70B-2B1A-48F0-97DA-8CAF162C5A91}"/>
              </a:ext>
            </a:extLst>
          </p:cNvPr>
          <p:cNvSpPr/>
          <p:nvPr/>
        </p:nvSpPr>
        <p:spPr>
          <a:xfrm>
            <a:off x="3853963" y="4381500"/>
            <a:ext cx="1022837" cy="260780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Year 2</a:t>
            </a:r>
          </a:p>
        </p:txBody>
      </p:sp>
    </p:spTree>
    <p:extLst>
      <p:ext uri="{BB962C8B-B14F-4D97-AF65-F5344CB8AC3E}">
        <p14:creationId xmlns:p14="http://schemas.microsoft.com/office/powerpoint/2010/main" val="1329474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10013-6891-6853-7021-3EAEA170C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TDD?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65195-E0EE-D85E-485A-740C2280B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I always do TDD?</a:t>
            </a:r>
          </a:p>
          <a:p>
            <a:pPr lvl="1"/>
            <a:r>
              <a:rPr lang="en-US" dirty="0"/>
              <a:t>No! Hacking together a quick Python script to compute SWEA delivery deadlines, or other ‘one-time-tasks’, I just develop using ‘run-and-see-it-work’ (but I always ‘Take Small Steps’)</a:t>
            </a:r>
          </a:p>
          <a:p>
            <a:pPr lvl="2"/>
            <a:r>
              <a:rPr lang="en-US" dirty="0"/>
              <a:t>The first running code is always “Hello my new script” printed!</a:t>
            </a:r>
          </a:p>
          <a:p>
            <a:r>
              <a:rPr lang="en-US" dirty="0"/>
              <a:t>Testing and TDD is for larger systems with a longer time period…</a:t>
            </a:r>
          </a:p>
          <a:p>
            <a:pPr lvl="1"/>
            <a:r>
              <a:rPr lang="en-US" dirty="0"/>
              <a:t>Sometimes ‘one-time-prototypes’ become real systems</a:t>
            </a:r>
          </a:p>
          <a:p>
            <a:r>
              <a:rPr lang="en-US" dirty="0" err="1"/>
              <a:t>WarStory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That quick-and-dirty prototype, that actually worked…</a:t>
            </a:r>
          </a:p>
          <a:p>
            <a:pPr lvl="1"/>
            <a:r>
              <a:rPr lang="en-US" dirty="0"/>
              <a:t>Had to spend 14 days putting in tests to get productivity up again!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560F2-41C3-04E0-E7D2-1DF735D15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303C6-7DA1-609F-FA38-A15D5AEA9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0F444-E157-9D0C-1597-C90D1945F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99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Pair Programming?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waste time on two people doing one person’s coding?</a:t>
            </a:r>
          </a:p>
          <a:p>
            <a:endParaRPr lang="en-US" dirty="0"/>
          </a:p>
          <a:p>
            <a:r>
              <a:rPr lang="en-US" dirty="0"/>
              <a:t>SWEA motivation</a:t>
            </a:r>
          </a:p>
          <a:p>
            <a:pPr lvl="1"/>
            <a:r>
              <a:rPr lang="en-US" dirty="0"/>
              <a:t>Get everybody to the keyboard – </a:t>
            </a:r>
            <a:r>
              <a:rPr lang="en-US" i="1" dirty="0"/>
              <a:t>training is vital</a:t>
            </a:r>
          </a:p>
          <a:p>
            <a:pPr lvl="1"/>
            <a:endParaRPr lang="en-US" dirty="0"/>
          </a:p>
          <a:p>
            <a:r>
              <a:rPr lang="en-US" dirty="0"/>
              <a:t>XP motivation</a:t>
            </a:r>
          </a:p>
          <a:p>
            <a:pPr lvl="1"/>
            <a:r>
              <a:rPr lang="en-US" dirty="0"/>
              <a:t>Knowledge sharing and mutual learning</a:t>
            </a:r>
          </a:p>
          <a:p>
            <a:pPr lvl="1"/>
            <a:r>
              <a:rPr lang="en-US" dirty="0"/>
              <a:t>Keep quality high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568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0E867-6502-F3B1-35E9-070818518E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Mandatory Notes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B4667A-135A-F6E4-10DB-8D56A30BCC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02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BB7A0-748F-7C66-819D-160EE31BF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Evident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24FD3-D8B7-1C5F-5407-41053A2F3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‘GWT’ comments help a lot, I find…</a:t>
            </a:r>
          </a:p>
          <a:p>
            <a:pPr lvl="1"/>
            <a:r>
              <a:rPr lang="en-US" dirty="0"/>
              <a:t>Last year TA’s wanted some guidance so I pulled out ‘</a:t>
            </a:r>
            <a:r>
              <a:rPr lang="en-US" dirty="0" err="1"/>
              <a:t>TestAlphaStone</a:t>
            </a:r>
            <a:r>
              <a:rPr lang="en-US" dirty="0"/>
              <a:t>’</a:t>
            </a:r>
            <a:br>
              <a:rPr lang="en-US" dirty="0"/>
            </a:br>
            <a:r>
              <a:rPr lang="en-US" dirty="0"/>
              <a:t>which I wrote in February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8B801-704B-D8AB-4F1C-1CA7EA7C0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164B5-A151-48EE-82DD-F6CD6054E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8CD2A-2D3D-400F-1EEC-4F24EB260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D2A1BA1-87A9-E283-BDBE-1DE29921CD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2862" y="3543300"/>
            <a:ext cx="3079303" cy="144935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7F8AE98-BA67-7CD4-D5C9-27CD42E338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887" y="2095500"/>
            <a:ext cx="5551862" cy="25062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16224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990600" y="1364496"/>
            <a:ext cx="6705600" cy="457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Incorrect Assumptions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52500"/>
            <a:ext cx="8839200" cy="4318000"/>
          </a:xfrm>
        </p:spPr>
        <p:txBody>
          <a:bodyPr/>
          <a:lstStyle/>
          <a:p>
            <a:r>
              <a:rPr lang="en-US" dirty="0"/>
              <a:t>Producing code means making mistakes, </a:t>
            </a:r>
            <a:r>
              <a:rPr lang="en-US" b="1" i="1" dirty="0"/>
              <a:t>also in the test!</a:t>
            </a:r>
          </a:p>
          <a:p>
            <a:pPr lvl="1"/>
            <a:r>
              <a:rPr lang="en-US" dirty="0"/>
              <a:t>Defects often arise when you have </a:t>
            </a:r>
            <a:r>
              <a:rPr lang="en-US" i="1" dirty="0"/>
              <a:t>incorrect assumptions</a:t>
            </a:r>
            <a:endParaRPr lang="en-US" dirty="0"/>
          </a:p>
          <a:p>
            <a:r>
              <a:rPr lang="en-US" dirty="0"/>
              <a:t>Step 1: Quickly Write a Test</a:t>
            </a:r>
          </a:p>
          <a:p>
            <a:pPr lvl="1"/>
            <a:r>
              <a:rPr lang="en-US" dirty="0"/>
              <a:t>Given game with Dos, </a:t>
            </a:r>
            <a:r>
              <a:rPr lang="en-US" dirty="0" err="1"/>
              <a:t>Cuatro</a:t>
            </a:r>
            <a:r>
              <a:rPr lang="en-US" dirty="0"/>
              <a:t> in Findus’ hand</a:t>
            </a:r>
          </a:p>
          <a:p>
            <a:pPr lvl="2"/>
            <a:r>
              <a:rPr lang="en-US" dirty="0"/>
              <a:t>And Dos is at index 0 in the hand</a:t>
            </a:r>
          </a:p>
          <a:p>
            <a:pPr lvl="1"/>
            <a:r>
              <a:rPr lang="en-US" dirty="0"/>
              <a:t>When I play Dos, Then the field has 3 cards (</a:t>
            </a:r>
            <a:r>
              <a:rPr lang="en-US" dirty="0" err="1"/>
              <a:t>Uno+Tres</a:t>
            </a:r>
            <a:r>
              <a:rPr lang="en-US" dirty="0"/>
              <a:t> already there)</a:t>
            </a:r>
          </a:p>
          <a:p>
            <a:r>
              <a:rPr lang="en-US" dirty="0"/>
              <a:t>Step 2: Run all tests to see the new one fail</a:t>
            </a:r>
          </a:p>
          <a:p>
            <a:pPr lvl="1"/>
            <a:endParaRPr lang="en-US" dirty="0"/>
          </a:p>
          <a:p>
            <a:pPr lvl="1"/>
            <a:r>
              <a:rPr lang="en-US" i="1" dirty="0"/>
              <a:t>“But the error reported is some weird null pointer / index out of range error?”</a:t>
            </a:r>
          </a:p>
          <a:p>
            <a:r>
              <a:rPr lang="en-US" b="1" i="1" dirty="0">
                <a:sym typeface="Wingdings" panose="05000000000000000000" pitchFamily="2" charset="2"/>
              </a:rPr>
              <a:t>15 min later: </a:t>
            </a:r>
            <a:r>
              <a:rPr lang="en-US" b="1" i="1" dirty="0" err="1">
                <a:sym typeface="Wingdings" panose="05000000000000000000" pitchFamily="2" charset="2"/>
              </a:rPr>
              <a:t>Aah</a:t>
            </a:r>
            <a:r>
              <a:rPr lang="en-US" b="1" i="1" dirty="0">
                <a:sym typeface="Wingdings" panose="05000000000000000000" pitchFamily="2" charset="2"/>
              </a:rPr>
              <a:t>, Dos had already been played !!!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180454" y="3695700"/>
            <a:ext cx="5410200" cy="381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Red Bar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43080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Small Steps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Small steps: </a:t>
            </a:r>
            <a:r>
              <a:rPr lang="en-US" i="1" dirty="0">
                <a:sym typeface="Wingdings" panose="05000000000000000000" pitchFamily="2" charset="2"/>
              </a:rPr>
              <a:t>Ensure your assumptions are correct</a:t>
            </a:r>
          </a:p>
          <a:p>
            <a:pPr lvl="1"/>
            <a:r>
              <a:rPr lang="en-US" i="1" dirty="0">
                <a:sym typeface="Wingdings" panose="05000000000000000000" pitchFamily="2" charset="2"/>
              </a:rPr>
              <a:t>Verify that the hand is actually Dos + </a:t>
            </a:r>
            <a:r>
              <a:rPr lang="en-US" i="1" dirty="0" err="1">
                <a:sym typeface="Wingdings" panose="05000000000000000000" pitchFamily="2" charset="2"/>
              </a:rPr>
              <a:t>Cuatro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Helper methods to ‘dump complete game state’</a:t>
            </a:r>
          </a:p>
          <a:p>
            <a:pPr lvl="1"/>
            <a:r>
              <a:rPr lang="en-US" dirty="0" err="1"/>
              <a:t>TestHelper.printGameState</a:t>
            </a:r>
            <a:r>
              <a:rPr lang="en-US" dirty="0"/>
              <a:t>(game);</a:t>
            </a:r>
            <a:endParaRPr lang="da-DK" dirty="0"/>
          </a:p>
          <a:p>
            <a:pPr lvl="1"/>
            <a:r>
              <a:rPr lang="en-US" i="1" dirty="0"/>
              <a:t>Remove the ‘printing’ once your tests runs correctly!</a:t>
            </a:r>
            <a:endParaRPr lang="da-DK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372629"/>
            <a:ext cx="2133600" cy="304271"/>
          </a:xfrm>
        </p:spPr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372629"/>
            <a:ext cx="2895600" cy="304271"/>
          </a:xfrm>
        </p:spPr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372629"/>
            <a:ext cx="2133600" cy="304271"/>
          </a:xfrm>
        </p:spPr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933700"/>
            <a:ext cx="8324850" cy="2743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" y="3899017"/>
            <a:ext cx="4017233" cy="1447153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H="1" flipV="1">
            <a:off x="2362200" y="5066770"/>
            <a:ext cx="1371600" cy="2286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8B68980-615B-FCA3-A4D9-2DF31F490A94}"/>
              </a:ext>
            </a:extLst>
          </p:cNvPr>
          <p:cNvSpPr/>
          <p:nvPr/>
        </p:nvSpPr>
        <p:spPr>
          <a:xfrm>
            <a:off x="609600" y="2171700"/>
            <a:ext cx="4876800" cy="431270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32DFBF3-63C9-10EE-CC38-C775FE280E88}"/>
              </a:ext>
            </a:extLst>
          </p:cNvPr>
          <p:cNvSpPr/>
          <p:nvPr/>
        </p:nvSpPr>
        <p:spPr>
          <a:xfrm>
            <a:off x="6019800" y="2171700"/>
            <a:ext cx="2819400" cy="35560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Provided in </a:t>
            </a:r>
            <a:r>
              <a:rPr lang="en-US" dirty="0" err="1"/>
              <a:t>HotStone</a:t>
            </a:r>
            <a:r>
              <a:rPr lang="en-US" dirty="0"/>
              <a:t> Code</a:t>
            </a:r>
          </a:p>
        </p:txBody>
      </p:sp>
    </p:spTree>
    <p:extLst>
      <p:ext uri="{BB962C8B-B14F-4D97-AF65-F5344CB8AC3E}">
        <p14:creationId xmlns:p14="http://schemas.microsoft.com/office/powerpoint/2010/main" val="2232801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7150">
          <a:solidFill>
            <a:srgbClr val="C0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1339</Words>
  <Application>Microsoft Office PowerPoint</Application>
  <PresentationFormat>On-screen Show (16:10)</PresentationFormat>
  <Paragraphs>209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Office Theme</vt:lpstr>
      <vt:lpstr>Software Engineering and Architecture</vt:lpstr>
      <vt:lpstr>Why TDD?</vt:lpstr>
      <vt:lpstr>Exercise</vt:lpstr>
      <vt:lpstr>When TDD?</vt:lpstr>
      <vt:lpstr>Why Pair Programming?</vt:lpstr>
      <vt:lpstr>Mandatory Notes</vt:lpstr>
      <vt:lpstr>Evident Tests</vt:lpstr>
      <vt:lpstr>Incorrect Assumptions</vt:lpstr>
      <vt:lpstr>Take Small Steps</vt:lpstr>
      <vt:lpstr>What is TDD???</vt:lpstr>
      <vt:lpstr>When Do I Stop?</vt:lpstr>
      <vt:lpstr>When Do I Stop?</vt:lpstr>
      <vt:lpstr>Doing TDD</vt:lpstr>
      <vt:lpstr>Stable Test cases</vt:lpstr>
      <vt:lpstr>Design Issues</vt:lpstr>
      <vt:lpstr>Mutation</vt:lpstr>
      <vt:lpstr>SideBar: For Python People</vt:lpstr>
      <vt:lpstr>Those ‘read-only’ interfaces</vt:lpstr>
      <vt:lpstr>Mutating Internal State</vt:lpstr>
      <vt:lpstr>Actually…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107</cp:revision>
  <dcterms:created xsi:type="dcterms:W3CDTF">2006-08-16T00:00:00Z</dcterms:created>
  <dcterms:modified xsi:type="dcterms:W3CDTF">2025-08-26T08:50:58Z</dcterms:modified>
</cp:coreProperties>
</file>